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p>
            <a:fld id="{F91B0156-71EA-4B63-8F12-3CAFEB23F243}" type="datetimeFigureOut">
              <a:rPr lang="nl-NL" smtClean="0"/>
              <a:pPr/>
              <a:t>2-9-2011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F91B0156-71EA-4B63-8F12-3CAFEB23F243}" type="datetimeFigureOut">
              <a:rPr lang="nl-NL" smtClean="0"/>
              <a:pPr/>
              <a:t>2-9-2011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F91B0156-71EA-4B63-8F12-3CAFEB23F243}" type="datetimeFigureOut">
              <a:rPr lang="nl-NL" smtClean="0"/>
              <a:pPr/>
              <a:t>2-9-2011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F91B0156-71EA-4B63-8F12-3CAFEB23F243}" type="datetimeFigureOut">
              <a:rPr lang="nl-NL" smtClean="0"/>
              <a:pPr/>
              <a:t>2-9-2011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1B0156-71EA-4B63-8F12-3CAFEB23F243}" type="datetimeFigureOut">
              <a:rPr lang="nl-NL" smtClean="0"/>
              <a:pPr/>
              <a:t>2-9-2011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4"/>
          <p:cNvSpPr>
            <a:spLocks noGrp="1"/>
          </p:cNvSpPr>
          <p:nvPr>
            <p:ph type="dt" sz="half" idx="10"/>
          </p:nvPr>
        </p:nvSpPr>
        <p:spPr/>
        <p:txBody>
          <a:bodyPr/>
          <a:lstStyle/>
          <a:p>
            <a:fld id="{F91B0156-71EA-4B63-8F12-3CAFEB23F243}" type="datetimeFigureOut">
              <a:rPr lang="nl-NL" smtClean="0"/>
              <a:pPr/>
              <a:t>2-9-2011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6"/>
          <p:cNvSpPr>
            <a:spLocks noGrp="1"/>
          </p:cNvSpPr>
          <p:nvPr>
            <p:ph type="dt" sz="half" idx="10"/>
          </p:nvPr>
        </p:nvSpPr>
        <p:spPr/>
        <p:txBody>
          <a:bodyPr/>
          <a:lstStyle/>
          <a:p>
            <a:fld id="{F91B0156-71EA-4B63-8F12-3CAFEB23F243}" type="datetimeFigureOut">
              <a:rPr lang="nl-NL" smtClean="0"/>
              <a:pPr/>
              <a:t>2-9-2011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2"/>
          <p:cNvSpPr>
            <a:spLocks noGrp="1"/>
          </p:cNvSpPr>
          <p:nvPr>
            <p:ph type="dt" sz="half" idx="10"/>
          </p:nvPr>
        </p:nvSpPr>
        <p:spPr/>
        <p:txBody>
          <a:bodyPr/>
          <a:lstStyle/>
          <a:p>
            <a:fld id="{F91B0156-71EA-4B63-8F12-3CAFEB23F243}" type="datetimeFigureOut">
              <a:rPr lang="nl-NL" smtClean="0"/>
              <a:pPr/>
              <a:t>2-9-2011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B0156-71EA-4B63-8F12-3CAFEB23F243}" type="datetimeFigureOut">
              <a:rPr lang="nl-NL" smtClean="0"/>
              <a:pPr/>
              <a:t>2-9-2011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1B0156-71EA-4B63-8F12-3CAFEB23F243}" type="datetimeFigureOut">
              <a:rPr lang="nl-NL" smtClean="0"/>
              <a:pPr/>
              <a:t>2-9-2011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1B0156-71EA-4B63-8F12-3CAFEB23F243}" type="datetimeFigureOut">
              <a:rPr lang="nl-NL" smtClean="0"/>
              <a:pPr/>
              <a:t>2-9-2011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97F7ECA-E6E4-48B3-AE3F-CC9EDDD212F8}" type="slidenum">
              <a:rPr lang="nl-NL" smtClean="0"/>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N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1B0156-71EA-4B63-8F12-3CAFEB23F243}" type="datetimeFigureOut">
              <a:rPr lang="nl-NL" smtClean="0"/>
              <a:pPr/>
              <a:t>2-9-2011</a:t>
            </a:fld>
            <a:endParaRPr lang="nl-N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F7ECA-E6E4-48B3-AE3F-CC9EDDD212F8}" type="slidenum">
              <a:rPr lang="nl-NL" smtClean="0"/>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youtube.com/watch?v=_KvElRpbqX4" TargetMode="External"/><Relationship Id="rId4" Type="http://schemas.openxmlformats.org/officeDocument/2006/relationships/hyperlink" Target="http://www.beleefdelente.nl/boerenzwaluw"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youtube.com/watch?v=Hkw55VoLwh4" TargetMode="External"/><Relationship Id="rId4" Type="http://schemas.openxmlformats.org/officeDocument/2006/relationships/hyperlink" Target="http://www.youtube.com/watch?v=VSSgNT7FIT8"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OPXL33bufn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FGC5sPitS1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nnYN5v5VTA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1470025"/>
          </a:xfrm>
        </p:spPr>
        <p:txBody>
          <a:bodyPr/>
          <a:lstStyle/>
          <a:p>
            <a:r>
              <a:rPr lang="en-GB" b="1" dirty="0" err="1" smtClean="0"/>
              <a:t>Dieren</a:t>
            </a:r>
            <a:r>
              <a:rPr lang="en-GB" b="1" dirty="0" smtClean="0"/>
              <a:t>, </a:t>
            </a:r>
            <a:r>
              <a:rPr lang="en-GB" b="1" dirty="0" err="1" smtClean="0"/>
              <a:t>gedrag</a:t>
            </a:r>
            <a:r>
              <a:rPr lang="en-GB" b="1" dirty="0" smtClean="0"/>
              <a:t> en </a:t>
            </a:r>
            <a:r>
              <a:rPr lang="en-GB" b="1" dirty="0" err="1" smtClean="0"/>
              <a:t>leefomgeving</a:t>
            </a:r>
            <a:endParaRPr lang="nl-NL" dirty="0"/>
          </a:p>
        </p:txBody>
      </p:sp>
      <p:sp>
        <p:nvSpPr>
          <p:cNvPr id="3" name="Subtitle 2"/>
          <p:cNvSpPr>
            <a:spLocks noGrp="1"/>
          </p:cNvSpPr>
          <p:nvPr>
            <p:ph type="subTitle" idx="1"/>
          </p:nvPr>
        </p:nvSpPr>
        <p:spPr/>
        <p:txBody>
          <a:bodyPr/>
          <a:lstStyle/>
          <a:p>
            <a:endParaRPr lang="nl-NL"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pic>
        <p:nvPicPr>
          <p:cNvPr id="6" name="Picture 5" descr="gebarentaal.jpg"/>
          <p:cNvPicPr>
            <a:picLocks noChangeAspect="1"/>
          </p:cNvPicPr>
          <p:nvPr/>
        </p:nvPicPr>
        <p:blipFill>
          <a:blip r:embed="rId4" cstate="print"/>
          <a:stretch>
            <a:fillRect/>
          </a:stretch>
        </p:blipFill>
        <p:spPr>
          <a:xfrm>
            <a:off x="1619672" y="2780928"/>
            <a:ext cx="5959837" cy="371853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96752"/>
            <a:ext cx="7772400" cy="576064"/>
          </a:xfrm>
        </p:spPr>
        <p:txBody>
          <a:bodyPr>
            <a:noAutofit/>
          </a:bodyPr>
          <a:lstStyle/>
          <a:p>
            <a:pPr algn="l"/>
            <a:r>
              <a:rPr lang="nl-NL" sz="2000" dirty="0" smtClean="0"/>
              <a:t>Aangeboren of instinctief gedrag:</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Oorzaken van gedrag</a:t>
            </a:r>
            <a:endParaRPr lang="nl-NL" dirty="0"/>
          </a:p>
        </p:txBody>
      </p:sp>
      <p:sp>
        <p:nvSpPr>
          <p:cNvPr id="9" name="TextBox 8"/>
          <p:cNvSpPr txBox="1"/>
          <p:nvPr/>
        </p:nvSpPr>
        <p:spPr>
          <a:xfrm>
            <a:off x="467544" y="1916832"/>
            <a:ext cx="7776864" cy="5355312"/>
          </a:xfrm>
          <a:prstGeom prst="rect">
            <a:avLst/>
          </a:prstGeom>
          <a:noFill/>
        </p:spPr>
        <p:txBody>
          <a:bodyPr wrap="square" rtlCol="0">
            <a:spAutoFit/>
          </a:bodyPr>
          <a:lstStyle/>
          <a:p>
            <a:pPr>
              <a:buFont typeface="Arial" pitchFamily="34" charset="0"/>
              <a:buChar char="•"/>
            </a:pPr>
            <a:r>
              <a:rPr lang="nl-NL" dirty="0" smtClean="0"/>
              <a:t>Erfelijk vastgelegd en voor een deel direct na de geboorte  al duidelijk aanwezig.</a:t>
            </a:r>
          </a:p>
          <a:p>
            <a:pPr>
              <a:buFont typeface="Arial" pitchFamily="34" charset="0"/>
              <a:buChar char="•"/>
            </a:pPr>
            <a:endParaRPr lang="nl-NL" dirty="0"/>
          </a:p>
          <a:p>
            <a:pPr>
              <a:buFont typeface="Arial" pitchFamily="34" charset="0"/>
              <a:buChar char="•"/>
            </a:pPr>
            <a:r>
              <a:rPr lang="nl-NL" dirty="0" smtClean="0"/>
              <a:t>Dit soort gedrag wordt aangestuurd door het instinct of de drift.</a:t>
            </a:r>
          </a:p>
          <a:p>
            <a:pPr>
              <a:buFont typeface="Arial" pitchFamily="34" charset="0"/>
              <a:buChar char="•"/>
            </a:pPr>
            <a:endParaRPr lang="nl-NL" dirty="0"/>
          </a:p>
          <a:p>
            <a:pPr>
              <a:buFont typeface="Arial" pitchFamily="34" charset="0"/>
              <a:buChar char="•"/>
            </a:pPr>
            <a:r>
              <a:rPr lang="nl-NL" dirty="0" smtClean="0"/>
              <a:t>Inwendige en uitwendige prikkel nodig, bijvoorbeeld spergedrag bij vogels.</a:t>
            </a:r>
          </a:p>
          <a:p>
            <a:pPr>
              <a:buFont typeface="Arial" pitchFamily="34" charset="0"/>
              <a:buChar char="•"/>
            </a:pPr>
            <a:endParaRPr lang="nl-NL" dirty="0"/>
          </a:p>
          <a:p>
            <a:pPr algn="ctr"/>
            <a:r>
              <a:rPr lang="nl-NL" dirty="0" smtClean="0">
                <a:hlinkClick r:id="rId4"/>
              </a:rPr>
              <a:t>Koolmees voert jongen</a:t>
            </a:r>
            <a:endParaRPr lang="nl-NL" dirty="0" smtClean="0"/>
          </a:p>
          <a:p>
            <a:pPr algn="ctr"/>
            <a:endParaRPr lang="nl-NL" dirty="0"/>
          </a:p>
          <a:p>
            <a:pPr algn="ctr"/>
            <a:endParaRPr lang="nl-NL" dirty="0" smtClean="0"/>
          </a:p>
          <a:p>
            <a:pPr>
              <a:buFont typeface="Arial" pitchFamily="34" charset="0"/>
              <a:buChar char="•"/>
            </a:pPr>
            <a:r>
              <a:rPr lang="nl-NL" dirty="0"/>
              <a:t>Andere voorbeelden van instinctief gedrag zijn het laten lopen van urine en ontlasting door de pups als de teef ze likt; het trappen met de voorpootjes van de pups tegen de uier, hetgeen de melkafgifte bevordert</a:t>
            </a:r>
            <a:r>
              <a:rPr lang="nl-NL" dirty="0" smtClean="0"/>
              <a:t>.</a:t>
            </a:r>
          </a:p>
          <a:p>
            <a:endParaRPr lang="nl-NL" dirty="0"/>
          </a:p>
          <a:p>
            <a:pPr algn="ctr"/>
            <a:r>
              <a:rPr lang="nl-NL" dirty="0" smtClean="0">
                <a:hlinkClick r:id="rId5"/>
              </a:rPr>
              <a:t>Pups zogen bij teef</a:t>
            </a:r>
            <a:endParaRPr lang="nl-NL" dirty="0" smtClean="0"/>
          </a:p>
          <a:p>
            <a:pPr algn="ctr"/>
            <a:endParaRPr lang="nl-NL" dirty="0"/>
          </a:p>
          <a:p>
            <a:pPr>
              <a:buFont typeface="Arial" pitchFamily="34" charset="0"/>
              <a:buChar char="•"/>
            </a:pPr>
            <a:r>
              <a:rPr lang="nl-NL" dirty="0"/>
              <a:t>Ook op latere leeftijd zijn er gedragingen die nooit aangeleerd zijn. Voorbeelden hiervan zijn het gedrag rondom de plaats in de groep en het voorplantingsgedrag.</a:t>
            </a:r>
          </a:p>
          <a:p>
            <a:pPr>
              <a:buFont typeface="Arial" pitchFamily="34" charset="0"/>
              <a:buChar char="•"/>
            </a:pPr>
            <a:endParaRPr lang="nl-NL" dirty="0" smtClean="0"/>
          </a:p>
          <a:p>
            <a:pPr>
              <a:buFont typeface="Arial" pitchFamily="34" charset="0"/>
              <a:buChar char="•"/>
            </a:pPr>
            <a:endParaRPr lang="nl-NL"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96752"/>
            <a:ext cx="7772400" cy="576064"/>
          </a:xfrm>
        </p:spPr>
        <p:txBody>
          <a:bodyPr>
            <a:noAutofit/>
          </a:bodyPr>
          <a:lstStyle/>
          <a:p>
            <a:pPr algn="l"/>
            <a:r>
              <a:rPr lang="nl-NL" sz="2000" dirty="0" smtClean="0"/>
              <a:t>Aangeleerd of ervaringsgedrag:</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Oorzaken van gedrag</a:t>
            </a:r>
            <a:endParaRPr lang="nl-NL" dirty="0"/>
          </a:p>
        </p:txBody>
      </p:sp>
      <p:sp>
        <p:nvSpPr>
          <p:cNvPr id="9" name="TextBox 8"/>
          <p:cNvSpPr txBox="1"/>
          <p:nvPr/>
        </p:nvSpPr>
        <p:spPr>
          <a:xfrm>
            <a:off x="467544" y="1916833"/>
            <a:ext cx="7776864" cy="5355312"/>
          </a:xfrm>
          <a:prstGeom prst="rect">
            <a:avLst/>
          </a:prstGeom>
          <a:noFill/>
        </p:spPr>
        <p:txBody>
          <a:bodyPr wrap="square" rtlCol="0">
            <a:spAutoFit/>
          </a:bodyPr>
          <a:lstStyle/>
          <a:p>
            <a:pPr>
              <a:buFont typeface="Arial" pitchFamily="34" charset="0"/>
              <a:buChar char="•"/>
            </a:pPr>
            <a:r>
              <a:rPr lang="nl-NL" dirty="0" smtClean="0"/>
              <a:t>Naast de erfelijke bepaalde gedragingen doet het dier ook ervaringen op: het leert. De aanleg voor dit leergedrag is wel erfelijk bepaald. </a:t>
            </a:r>
            <a:r>
              <a:rPr lang="nl-NL" smtClean="0"/>
              <a:t>Het is daarom </a:t>
            </a:r>
            <a:r>
              <a:rPr lang="nl-NL" dirty="0" smtClean="0"/>
              <a:t>afhankelijk </a:t>
            </a:r>
            <a:r>
              <a:rPr lang="nl-NL" smtClean="0"/>
              <a:t>van de diersoort </a:t>
            </a:r>
            <a:r>
              <a:rPr lang="nl-NL" dirty="0" smtClean="0"/>
              <a:t>of hij veel of weinig kan leren.</a:t>
            </a:r>
          </a:p>
          <a:p>
            <a:pPr>
              <a:buFont typeface="Arial" pitchFamily="34" charset="0"/>
              <a:buChar char="•"/>
            </a:pPr>
            <a:endParaRPr lang="nl-NL" dirty="0"/>
          </a:p>
          <a:p>
            <a:pPr>
              <a:buFont typeface="Arial" pitchFamily="34" charset="0"/>
              <a:buChar char="•"/>
            </a:pPr>
            <a:r>
              <a:rPr lang="nl-NL" dirty="0" smtClean="0"/>
              <a:t>Een dier kan positieve of negatieve ervaringen opdoen. Positieve ervaringen zorgen ervoor dat het dier de leerhandeling herhaalt, want deze ervaring is nuttig voor het dier. </a:t>
            </a:r>
            <a:r>
              <a:rPr lang="nl-NL" dirty="0"/>
              <a:t>Negatieve ervaringen zorgen ervoor dat het dier die handeling niet meer doet, omdat de gevolgen niet prettig zijn. Dit soort leren wordt </a:t>
            </a:r>
            <a:r>
              <a:rPr lang="nl-NL" i="1" dirty="0"/>
              <a:t>conditioneren</a:t>
            </a:r>
            <a:r>
              <a:rPr lang="nl-NL" dirty="0"/>
              <a:t> genoemd, de handeling heet dan een geconditioneerde </a:t>
            </a:r>
            <a:r>
              <a:rPr lang="nl-NL" dirty="0" smtClean="0"/>
              <a:t>reflex</a:t>
            </a:r>
            <a:r>
              <a:rPr lang="nl-NL" dirty="0"/>
              <a:t> </a:t>
            </a:r>
            <a:r>
              <a:rPr lang="nl-NL" dirty="0" smtClean="0"/>
              <a:t>(denk nog maar eens terug aan het filmpje van Pavlov).</a:t>
            </a:r>
          </a:p>
          <a:p>
            <a:pPr>
              <a:buFont typeface="Arial" pitchFamily="34" charset="0"/>
              <a:buChar char="•"/>
            </a:pPr>
            <a:endParaRPr lang="nl-NL" dirty="0"/>
          </a:p>
          <a:p>
            <a:pPr>
              <a:buFont typeface="Arial" pitchFamily="34" charset="0"/>
              <a:buChar char="•"/>
            </a:pPr>
            <a:r>
              <a:rPr lang="nl-NL" dirty="0" smtClean="0"/>
              <a:t>Een dier kan ook leren van het gedrag van andere dieren </a:t>
            </a:r>
            <a:r>
              <a:rPr lang="nl-NL" dirty="0" smtClean="0">
                <a:sym typeface="Wingdings" pitchFamily="2" charset="2"/>
              </a:rPr>
              <a:t> nabootsen.</a:t>
            </a:r>
          </a:p>
          <a:p>
            <a:pPr>
              <a:buFont typeface="Arial" pitchFamily="34" charset="0"/>
              <a:buChar char="•"/>
            </a:pPr>
            <a:endParaRPr lang="nl-NL" dirty="0">
              <a:sym typeface="Wingdings" pitchFamily="2" charset="2"/>
            </a:endParaRPr>
          </a:p>
          <a:p>
            <a:pPr>
              <a:buFont typeface="Arial" pitchFamily="34" charset="0"/>
              <a:buChar char="•"/>
            </a:pPr>
            <a:r>
              <a:rPr lang="nl-NL" dirty="0" smtClean="0">
                <a:sym typeface="Wingdings" pitchFamily="2" charset="2"/>
              </a:rPr>
              <a:t>Exploratiegedrag, </a:t>
            </a:r>
            <a:r>
              <a:rPr lang="nl-NL" dirty="0"/>
              <a:t>het gedrag rondom het zoeken naar vluchtwegen en voedselplaatsen, is ook een voorbeeld van leergedrag</a:t>
            </a:r>
            <a:r>
              <a:rPr lang="nl-NL" dirty="0" smtClean="0"/>
              <a:t>.</a:t>
            </a:r>
          </a:p>
          <a:p>
            <a:endParaRPr lang="nl-NL" dirty="0"/>
          </a:p>
          <a:p>
            <a:pPr algn="ctr"/>
            <a:endParaRPr lang="nl-NL" dirty="0"/>
          </a:p>
          <a:p>
            <a:pPr>
              <a:buFont typeface="Arial" pitchFamily="34" charset="0"/>
              <a:buChar char="•"/>
            </a:pPr>
            <a:endParaRPr lang="nl-NL" dirty="0" smtClean="0"/>
          </a:p>
          <a:p>
            <a:pPr>
              <a:buFont typeface="Arial" pitchFamily="34" charset="0"/>
              <a:buChar char="•"/>
            </a:pPr>
            <a:endParaRPr lang="nl-NL"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96752"/>
            <a:ext cx="7772400" cy="576064"/>
          </a:xfrm>
        </p:spPr>
        <p:txBody>
          <a:bodyPr>
            <a:noAutofit/>
          </a:bodyPr>
          <a:lstStyle/>
          <a:p>
            <a:r>
              <a:rPr lang="nl-NL" sz="2000" dirty="0" smtClean="0"/>
              <a:t>Trial and error (vrij vertaald: vallen en opstaan!)</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Voorbeelden leergedrag</a:t>
            </a:r>
            <a:endParaRPr lang="nl-NL" dirty="0"/>
          </a:p>
        </p:txBody>
      </p:sp>
      <p:sp>
        <p:nvSpPr>
          <p:cNvPr id="9" name="TextBox 8"/>
          <p:cNvSpPr txBox="1"/>
          <p:nvPr/>
        </p:nvSpPr>
        <p:spPr>
          <a:xfrm>
            <a:off x="467544" y="1700808"/>
            <a:ext cx="7776864" cy="1477328"/>
          </a:xfrm>
          <a:prstGeom prst="rect">
            <a:avLst/>
          </a:prstGeom>
          <a:noFill/>
        </p:spPr>
        <p:txBody>
          <a:bodyPr wrap="square" rtlCol="0">
            <a:spAutoFit/>
          </a:bodyPr>
          <a:lstStyle/>
          <a:p>
            <a:pPr algn="ctr"/>
            <a:r>
              <a:rPr lang="nl-NL" dirty="0" smtClean="0">
                <a:hlinkClick r:id="rId4"/>
              </a:rPr>
              <a:t>Gedrag en Wetenschap - Trial and Error</a:t>
            </a:r>
            <a:endParaRPr lang="nl-NL" dirty="0" smtClean="0"/>
          </a:p>
          <a:p>
            <a:pPr algn="ctr"/>
            <a:endParaRPr lang="nl-NL" dirty="0"/>
          </a:p>
          <a:p>
            <a:pPr algn="ctr"/>
            <a:endParaRPr lang="nl-NL" dirty="0"/>
          </a:p>
          <a:p>
            <a:endParaRPr lang="nl-NL" dirty="0" smtClean="0"/>
          </a:p>
          <a:p>
            <a:pPr>
              <a:buFont typeface="Arial" pitchFamily="34" charset="0"/>
              <a:buChar char="•"/>
            </a:pPr>
            <a:endParaRPr lang="nl-NL" dirty="0" smtClean="0"/>
          </a:p>
        </p:txBody>
      </p:sp>
      <p:sp>
        <p:nvSpPr>
          <p:cNvPr id="10" name="TextBox 9"/>
          <p:cNvSpPr txBox="1"/>
          <p:nvPr/>
        </p:nvSpPr>
        <p:spPr>
          <a:xfrm>
            <a:off x="539552" y="2056686"/>
            <a:ext cx="7704856" cy="4524315"/>
          </a:xfrm>
          <a:prstGeom prst="rect">
            <a:avLst/>
          </a:prstGeom>
          <a:noFill/>
        </p:spPr>
        <p:txBody>
          <a:bodyPr wrap="square" rtlCol="0">
            <a:spAutoFit/>
          </a:bodyPr>
          <a:lstStyle/>
          <a:p>
            <a:pPr>
              <a:buFont typeface="Arial" pitchFamily="34" charset="0"/>
              <a:buChar char="•"/>
            </a:pPr>
            <a:r>
              <a:rPr lang="nl-NL" dirty="0" smtClean="0"/>
              <a:t>Het aanleren van leerhandelingen gaat niet altijd even snel, het dier moet er belang bij hebben. </a:t>
            </a:r>
            <a:r>
              <a:rPr lang="nl-NL" dirty="0"/>
              <a:t>De prikkel die tot de leerhandeling aanzet, heeft dus een bepaalde </a:t>
            </a:r>
            <a:r>
              <a:rPr lang="nl-NL" i="1" dirty="0"/>
              <a:t>drempelwaarde</a:t>
            </a:r>
            <a:r>
              <a:rPr lang="nl-NL" dirty="0"/>
              <a:t>. Hoe sneller de prikkel tot aangeleerd gedrag leidt, hoe lager de drempelwaarde. </a:t>
            </a:r>
            <a:endParaRPr lang="nl-NL" dirty="0" smtClean="0"/>
          </a:p>
          <a:p>
            <a:pPr>
              <a:buFont typeface="Arial" pitchFamily="34" charset="0"/>
              <a:buChar char="•"/>
            </a:pPr>
            <a:endParaRPr lang="nl-NL" dirty="0"/>
          </a:p>
          <a:p>
            <a:pPr>
              <a:buFont typeface="Arial" pitchFamily="34" charset="0"/>
              <a:buChar char="•"/>
            </a:pPr>
            <a:r>
              <a:rPr lang="nl-NL" dirty="0"/>
              <a:t>Een bijzondere vorm van leergedrag is de </a:t>
            </a:r>
            <a:r>
              <a:rPr lang="nl-NL" i="1" dirty="0"/>
              <a:t>inprenting. </a:t>
            </a:r>
            <a:r>
              <a:rPr lang="nl-NL" dirty="0"/>
              <a:t>Dit is gedrag dat in een bepaalde gevoelige periode aangeleerd is. Een goed voorbeeld van inprenting zie je bij jonge ganzen. Die volgen het eerste wezen dat ze zien nadat ze uit het ei zijn gekomen. </a:t>
            </a:r>
            <a:endParaRPr lang="nl-NL" dirty="0" smtClean="0"/>
          </a:p>
          <a:p>
            <a:pPr algn="ctr"/>
            <a:r>
              <a:rPr lang="nl-NL" dirty="0" smtClean="0">
                <a:hlinkClick r:id="rId5"/>
              </a:rPr>
              <a:t>Gedrag en Wetenschap – Inprenting</a:t>
            </a:r>
            <a:endParaRPr lang="nl-NL" dirty="0" smtClean="0"/>
          </a:p>
          <a:p>
            <a:pPr algn="ctr"/>
            <a:endParaRPr lang="nl-NL" dirty="0"/>
          </a:p>
          <a:p>
            <a:pPr>
              <a:buFont typeface="Arial" pitchFamily="34" charset="0"/>
              <a:buChar char="•"/>
            </a:pPr>
            <a:r>
              <a:rPr lang="nl-NL" dirty="0"/>
              <a:t>Een andere vorm van leergedrag is </a:t>
            </a:r>
            <a:r>
              <a:rPr lang="nl-NL" i="1" dirty="0"/>
              <a:t>inzichtgedrag. </a:t>
            </a:r>
            <a:r>
              <a:rPr lang="nl-NL" dirty="0"/>
              <a:t>Bij deze vorm van gedrag kan het dier zelf oplossingen bedenken voor nieuwe situaties, met dingen die hij geleerd heeft in andere situaties. Eigenlijk is inzichtgedrag alleen te zien bij mensen en apen.</a:t>
            </a:r>
          </a:p>
          <a:p>
            <a:pPr>
              <a:buFont typeface="Arial" pitchFamily="34" charset="0"/>
              <a:buChar char="•"/>
            </a:pPr>
            <a:endParaRPr lang="nl-NL"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96752"/>
            <a:ext cx="7772400" cy="576064"/>
          </a:xfrm>
        </p:spPr>
        <p:txBody>
          <a:bodyPr>
            <a:noAutofit/>
          </a:bodyPr>
          <a:lstStyle/>
          <a:p>
            <a:pPr algn="l"/>
            <a:r>
              <a:rPr lang="nl-NL" sz="2000" dirty="0" smtClean="0"/>
              <a:t>Geschoold of getraind gedrag:</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Oorzaken van gedrag</a:t>
            </a:r>
            <a:endParaRPr lang="nl-NL" dirty="0"/>
          </a:p>
        </p:txBody>
      </p:sp>
      <p:sp>
        <p:nvSpPr>
          <p:cNvPr id="9" name="TextBox 8"/>
          <p:cNvSpPr txBox="1"/>
          <p:nvPr/>
        </p:nvSpPr>
        <p:spPr>
          <a:xfrm>
            <a:off x="467544" y="1916833"/>
            <a:ext cx="7776864" cy="3416320"/>
          </a:xfrm>
          <a:prstGeom prst="rect">
            <a:avLst/>
          </a:prstGeom>
          <a:noFill/>
        </p:spPr>
        <p:txBody>
          <a:bodyPr wrap="square" rtlCol="0">
            <a:spAutoFit/>
          </a:bodyPr>
          <a:lstStyle/>
          <a:p>
            <a:pPr>
              <a:buFont typeface="Arial" pitchFamily="34" charset="0"/>
              <a:buChar char="•"/>
            </a:pPr>
            <a:r>
              <a:rPr lang="nl-NL" dirty="0" smtClean="0"/>
              <a:t>Geschoold gedrag is de versterking of onderdrukking van aangeboren en aangeleerd gedrag. Dit ziet men bij verdere opleiding, africhting en </a:t>
            </a:r>
            <a:r>
              <a:rPr lang="nl-NL" dirty="0" smtClean="0"/>
              <a:t>dergelijke (honden africhten, paarden zadelmak maken).</a:t>
            </a:r>
            <a:endParaRPr lang="nl-NL" dirty="0" smtClean="0"/>
          </a:p>
          <a:p>
            <a:pPr>
              <a:buFont typeface="Arial" pitchFamily="34" charset="0"/>
              <a:buChar char="•"/>
            </a:pPr>
            <a:endParaRPr lang="nl-NL" dirty="0"/>
          </a:p>
          <a:p>
            <a:pPr>
              <a:buFont typeface="Arial" pitchFamily="34" charset="0"/>
              <a:buChar char="•"/>
            </a:pPr>
            <a:r>
              <a:rPr lang="nl-NL" dirty="0" smtClean="0"/>
              <a:t>Ook voor dit gedrag is erfelijke aanleg nodig. Zonder erfelijke aanleg heeft scholing geen zin. Een bouvier kun je misschien wel leren apporteren, maar een labrador retriever leert dat beter en sneller</a:t>
            </a:r>
            <a:r>
              <a:rPr lang="nl-NL" dirty="0" smtClean="0"/>
              <a:t>.</a:t>
            </a:r>
          </a:p>
          <a:p>
            <a:endParaRPr lang="nl-NL" dirty="0"/>
          </a:p>
          <a:p>
            <a:pPr algn="ctr"/>
            <a:r>
              <a:rPr lang="nl-NL" dirty="0" smtClean="0">
                <a:hlinkClick r:id="rId4"/>
              </a:rPr>
              <a:t>KNPV</a:t>
            </a:r>
            <a:endParaRPr lang="nl-NL" dirty="0"/>
          </a:p>
          <a:p>
            <a:pPr algn="ctr"/>
            <a:endParaRPr lang="nl-NL" dirty="0"/>
          </a:p>
          <a:p>
            <a:pPr>
              <a:buFont typeface="Arial" pitchFamily="34" charset="0"/>
              <a:buChar char="•"/>
            </a:pPr>
            <a:endParaRPr lang="nl-NL" dirty="0" smtClean="0"/>
          </a:p>
          <a:p>
            <a:pPr>
              <a:buFont typeface="Arial" pitchFamily="34" charset="0"/>
              <a:buChar char="•"/>
            </a:pPr>
            <a:endParaRPr lang="nl-NL"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4248472"/>
          </a:xfrm>
        </p:spPr>
        <p:txBody>
          <a:bodyPr>
            <a:normAutofit/>
          </a:bodyPr>
          <a:lstStyle/>
          <a:p>
            <a:r>
              <a:rPr lang="nl-NL" sz="4000" dirty="0" smtClean="0"/>
              <a:t>Waar denken jullie aan bij de uitspraak:</a:t>
            </a:r>
            <a:br>
              <a:rPr lang="nl-NL" sz="4000" dirty="0" smtClean="0"/>
            </a:br>
            <a:r>
              <a:rPr lang="nl-NL" sz="4000" dirty="0"/>
              <a:t/>
            </a:r>
            <a:br>
              <a:rPr lang="nl-NL" sz="4000" dirty="0"/>
            </a:br>
            <a:r>
              <a:rPr lang="nl-NL" sz="4000" dirty="0" smtClean="0"/>
              <a:t>“dat is de aard van het beestje”?</a:t>
            </a:r>
            <a:endParaRPr lang="nl-NL" sz="4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Leefomgeving</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dirty="0" smtClean="0"/>
              <a:t>Aard van het beestje</a:t>
            </a:r>
            <a:endParaRPr lang="nl-N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4248472"/>
          </a:xfrm>
        </p:spPr>
        <p:txBody>
          <a:bodyPr>
            <a:normAutofit/>
          </a:bodyPr>
          <a:lstStyle/>
          <a:p>
            <a:r>
              <a:rPr lang="nl-NL" sz="4000" dirty="0" smtClean="0"/>
              <a:t>Wat is volgens jullie de basis van alle dierverzorging?</a:t>
            </a:r>
            <a:endParaRPr lang="nl-NL" sz="4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Leefomgeving</a:t>
            </a:r>
            <a:endParaRPr lang="nl-NL" sz="4000" b="1" dirty="0">
              <a:solidFill>
                <a:schemeClr val="bg1"/>
              </a:solidFill>
            </a:endParaRPr>
          </a:p>
        </p:txBody>
      </p:sp>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dirty="0" smtClean="0"/>
              <a:t>Basis alle dierverzorging</a:t>
            </a:r>
            <a:endParaRPr lang="nl-N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4248472"/>
          </a:xfrm>
        </p:spPr>
        <p:txBody>
          <a:bodyPr>
            <a:normAutofit/>
          </a:bodyPr>
          <a:lstStyle/>
          <a:p>
            <a:r>
              <a:rPr lang="nl-NL" sz="4000" dirty="0" smtClean="0"/>
              <a:t>Vinden jullie het belangrijk om de leefomgeving van een dier in gevangenschap zoveel mogelijk te laten lijken op de natuurlijke leefomgeving van een dier?</a:t>
            </a:r>
            <a:endParaRPr lang="nl-NL" sz="4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Leefomgeving</a:t>
            </a:r>
            <a:endParaRPr lang="nl-NL" sz="4000" b="1" dirty="0">
              <a:solidFill>
                <a:schemeClr val="bg1"/>
              </a:solidFill>
            </a:endParaRPr>
          </a:p>
        </p:txBody>
      </p:sp>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nl-NL" dirty="0" smtClean="0"/>
              <a:t>Leefomgeving belangrijk?</a:t>
            </a:r>
            <a:endParaRPr lang="nl-N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56792"/>
            <a:ext cx="7772400" cy="1152128"/>
          </a:xfrm>
        </p:spPr>
        <p:txBody>
          <a:bodyPr>
            <a:normAutofit/>
          </a:bodyPr>
          <a:lstStyle/>
          <a:p>
            <a:r>
              <a:rPr lang="nl-NL" sz="4000" dirty="0" smtClean="0"/>
              <a:t>Wat is gedrag?</a:t>
            </a:r>
            <a:endParaRPr lang="nl-NL" sz="4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6" name="Rectangle 5"/>
          <p:cNvSpPr/>
          <p:nvPr/>
        </p:nvSpPr>
        <p:spPr>
          <a:xfrm>
            <a:off x="2286000" y="3105835"/>
            <a:ext cx="4572000" cy="369332"/>
          </a:xfrm>
          <a:prstGeom prst="rect">
            <a:avLst/>
          </a:prstGeom>
        </p:spPr>
        <p:txBody>
          <a:bodyPr>
            <a:spAutoFit/>
          </a:bodyPr>
          <a:lstStyle/>
          <a:p>
            <a:r>
              <a:rPr lang="nl-NL" dirty="0" smtClean="0">
                <a:hlinkClick r:id="rId4"/>
              </a:rPr>
              <a:t>Gedrag en Wetenschap - Gedrag en Evolutie</a:t>
            </a:r>
            <a:endParaRPr lang="nl-NL" dirty="0"/>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Gedrag?</a:t>
            </a:r>
            <a:endParaRPr lang="nl-N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6"/>
            <a:ext cx="7772400" cy="576064"/>
          </a:xfrm>
        </p:spPr>
        <p:txBody>
          <a:bodyPr>
            <a:noAutofit/>
          </a:bodyPr>
          <a:lstStyle/>
          <a:p>
            <a:pPr algn="l"/>
            <a:r>
              <a:rPr lang="nl-NL" sz="2000" dirty="0" smtClean="0"/>
              <a:t>Gedragsleer wordt ook wel ethologie genoemd en is de leer die zich bezighoudt met het gedrag van dieren of mensen.</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Ethologie</a:t>
            </a:r>
            <a:endParaRPr lang="nl-NL" dirty="0"/>
          </a:p>
        </p:txBody>
      </p:sp>
      <p:sp>
        <p:nvSpPr>
          <p:cNvPr id="9" name="TextBox 8"/>
          <p:cNvSpPr txBox="1"/>
          <p:nvPr/>
        </p:nvSpPr>
        <p:spPr>
          <a:xfrm>
            <a:off x="539552" y="3068960"/>
            <a:ext cx="7776864" cy="1292662"/>
          </a:xfrm>
          <a:prstGeom prst="rect">
            <a:avLst/>
          </a:prstGeom>
          <a:noFill/>
        </p:spPr>
        <p:txBody>
          <a:bodyPr wrap="square" rtlCol="0">
            <a:spAutoFit/>
          </a:bodyPr>
          <a:lstStyle/>
          <a:p>
            <a:endParaRPr lang="nl-NL" dirty="0" smtClean="0"/>
          </a:p>
          <a:p>
            <a:r>
              <a:rPr lang="nl-NL" sz="2000" dirty="0" smtClean="0"/>
              <a:t>Ben jij het eens of oneens met de volgende stelling:</a:t>
            </a:r>
          </a:p>
          <a:p>
            <a:endParaRPr lang="nl-NL" sz="2000" dirty="0"/>
          </a:p>
          <a:p>
            <a:r>
              <a:rPr lang="nl-NL" sz="2000" dirty="0" smtClean="0"/>
              <a:t>“Om gedrag van dieren te begrijpen hoef je alleen maar goed te kijken”!</a:t>
            </a:r>
            <a:endParaRPr lang="nl-NL"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6"/>
            <a:ext cx="7772400" cy="576064"/>
          </a:xfrm>
        </p:spPr>
        <p:txBody>
          <a:bodyPr>
            <a:noAutofit/>
          </a:bodyPr>
          <a:lstStyle/>
          <a:p>
            <a:pPr algn="l"/>
            <a:r>
              <a:rPr lang="nl-NL" sz="2000" dirty="0" smtClean="0"/>
              <a:t>Een dier vertoont bepaald gedrag nadat het daartoe geprikkeld is. Dat kan bewust, maar ook onbewust zijn.</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1043608" y="908720"/>
            <a:ext cx="626469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Om bepaald gedrag te vertonen is een prikkel nodig!</a:t>
            </a:r>
            <a:endParaRPr lang="nl-NL" dirty="0"/>
          </a:p>
        </p:txBody>
      </p:sp>
      <p:sp>
        <p:nvSpPr>
          <p:cNvPr id="9" name="TextBox 8"/>
          <p:cNvSpPr txBox="1"/>
          <p:nvPr/>
        </p:nvSpPr>
        <p:spPr>
          <a:xfrm>
            <a:off x="395536" y="2348880"/>
            <a:ext cx="7776864" cy="1477328"/>
          </a:xfrm>
          <a:prstGeom prst="rect">
            <a:avLst/>
          </a:prstGeom>
          <a:noFill/>
        </p:spPr>
        <p:txBody>
          <a:bodyPr wrap="square" rtlCol="0">
            <a:spAutoFit/>
          </a:bodyPr>
          <a:lstStyle/>
          <a:p>
            <a:r>
              <a:rPr lang="nl-NL" dirty="0" smtClean="0"/>
              <a:t>Een onbewuste reactie of reflex op een prikkel is het speekselen van een hond als hij zijn voerbak met voer ziet. De wetenschapper Pavlov heeft dat nader onderzocht.</a:t>
            </a:r>
          </a:p>
          <a:p>
            <a:endParaRPr lang="nl-NL" dirty="0"/>
          </a:p>
          <a:p>
            <a:pPr algn="ctr"/>
            <a:r>
              <a:rPr lang="nl-NL" dirty="0" smtClean="0">
                <a:hlinkClick r:id="rId4"/>
              </a:rPr>
              <a:t>Gedrag en Wetenschap - Klassieke conditionering</a:t>
            </a:r>
            <a:endParaRPr lang="nl-NL"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6"/>
            <a:ext cx="7772400" cy="576064"/>
          </a:xfrm>
        </p:spPr>
        <p:txBody>
          <a:bodyPr>
            <a:noAutofit/>
          </a:bodyPr>
          <a:lstStyle/>
          <a:p>
            <a:pPr algn="l"/>
            <a:r>
              <a:rPr lang="nl-NL" sz="2000" dirty="0" smtClean="0"/>
              <a:t>Gedrag kun je grofweg uitsplitsen in:</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Drie soorten gedrag</a:t>
            </a:r>
            <a:endParaRPr lang="nl-NL" dirty="0"/>
          </a:p>
        </p:txBody>
      </p:sp>
      <p:sp>
        <p:nvSpPr>
          <p:cNvPr id="9" name="TextBox 8"/>
          <p:cNvSpPr txBox="1"/>
          <p:nvPr/>
        </p:nvSpPr>
        <p:spPr>
          <a:xfrm>
            <a:off x="395536" y="2348880"/>
            <a:ext cx="7776864" cy="1477328"/>
          </a:xfrm>
          <a:prstGeom prst="rect">
            <a:avLst/>
          </a:prstGeom>
          <a:noFill/>
        </p:spPr>
        <p:txBody>
          <a:bodyPr wrap="square" rtlCol="0">
            <a:spAutoFit/>
          </a:bodyPr>
          <a:lstStyle/>
          <a:p>
            <a:pPr>
              <a:buFont typeface="Arial" pitchFamily="34" charset="0"/>
              <a:buChar char="•"/>
            </a:pPr>
            <a:r>
              <a:rPr lang="nl-NL" dirty="0" smtClean="0"/>
              <a:t>Aangeboren gedrag (instinctief gedrag)</a:t>
            </a:r>
          </a:p>
          <a:p>
            <a:pPr>
              <a:buFont typeface="Arial" pitchFamily="34" charset="0"/>
              <a:buChar char="•"/>
            </a:pPr>
            <a:endParaRPr lang="nl-NL" dirty="0"/>
          </a:p>
          <a:p>
            <a:pPr>
              <a:buFont typeface="Arial" pitchFamily="34" charset="0"/>
              <a:buChar char="•"/>
            </a:pPr>
            <a:r>
              <a:rPr lang="nl-NL" dirty="0" smtClean="0"/>
              <a:t>Aangeleerd gedrag (ervaringsgedrag)</a:t>
            </a:r>
          </a:p>
          <a:p>
            <a:pPr>
              <a:buFont typeface="Arial" pitchFamily="34" charset="0"/>
              <a:buChar char="•"/>
            </a:pPr>
            <a:endParaRPr lang="nl-NL" dirty="0"/>
          </a:p>
          <a:p>
            <a:pPr>
              <a:buFont typeface="Arial" pitchFamily="34" charset="0"/>
              <a:buChar char="•"/>
            </a:pPr>
            <a:r>
              <a:rPr lang="nl-NL" dirty="0" smtClean="0"/>
              <a:t>Geschoold gedrag (getraind gedrag)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6"/>
            <a:ext cx="7772400" cy="576064"/>
          </a:xfrm>
        </p:spPr>
        <p:txBody>
          <a:bodyPr>
            <a:noAutofit/>
          </a:bodyPr>
          <a:lstStyle/>
          <a:p>
            <a:pPr algn="l"/>
            <a:r>
              <a:rPr lang="nl-NL" sz="2000" dirty="0" smtClean="0"/>
              <a:t>Wat wordt er bedoeld met de volgende stelling:</a:t>
            </a:r>
            <a:endParaRPr lang="nl-NL" sz="2000" dirty="0"/>
          </a:p>
        </p:txBody>
      </p:sp>
      <p:pic>
        <p:nvPicPr>
          <p:cNvPr id="4" name="Afbeelding 17" descr="citaverde x.JPG"/>
          <p:cNvPicPr>
            <a:picLocks noChangeAspect="1"/>
          </p:cNvPicPr>
          <p:nvPr/>
        </p:nvPicPr>
        <p:blipFill>
          <a:blip r:embed="rId2" cstate="print"/>
          <a:srcRect/>
          <a:stretch>
            <a:fillRect/>
          </a:stretch>
        </p:blipFill>
        <p:spPr bwMode="auto">
          <a:xfrm>
            <a:off x="0" y="0"/>
            <a:ext cx="9144000" cy="1285875"/>
          </a:xfrm>
          <a:prstGeom prst="rect">
            <a:avLst/>
          </a:prstGeom>
          <a:noFill/>
          <a:ln w="9525">
            <a:noFill/>
            <a:miter lim="800000"/>
            <a:headEnd/>
            <a:tailEnd/>
          </a:ln>
        </p:spPr>
      </p:pic>
      <p:pic>
        <p:nvPicPr>
          <p:cNvPr id="5" name="Afbeelding 18" descr="citaverde logo.JPG"/>
          <p:cNvPicPr>
            <a:picLocks noChangeAspect="1"/>
          </p:cNvPicPr>
          <p:nvPr/>
        </p:nvPicPr>
        <p:blipFill>
          <a:blip r:embed="rId3" cstate="print"/>
          <a:srcRect/>
          <a:stretch>
            <a:fillRect/>
          </a:stretch>
        </p:blipFill>
        <p:spPr bwMode="auto">
          <a:xfrm>
            <a:off x="7392988" y="0"/>
            <a:ext cx="1751012" cy="1285875"/>
          </a:xfrm>
          <a:prstGeom prst="rect">
            <a:avLst/>
          </a:prstGeom>
          <a:noFill/>
          <a:ln w="9525">
            <a:noFill/>
            <a:miter lim="800000"/>
            <a:headEnd/>
            <a:tailEnd/>
          </a:ln>
        </p:spPr>
      </p:pic>
      <p:sp>
        <p:nvSpPr>
          <p:cNvPr id="7" name="TextBox 6"/>
          <p:cNvSpPr txBox="1"/>
          <p:nvPr/>
        </p:nvSpPr>
        <p:spPr>
          <a:xfrm>
            <a:off x="899592" y="260648"/>
            <a:ext cx="5760640" cy="707886"/>
          </a:xfrm>
          <a:prstGeom prst="rect">
            <a:avLst/>
          </a:prstGeom>
          <a:noFill/>
        </p:spPr>
        <p:txBody>
          <a:bodyPr wrap="square" rtlCol="0">
            <a:spAutoFit/>
          </a:bodyPr>
          <a:lstStyle/>
          <a:p>
            <a:pPr algn="ctr"/>
            <a:r>
              <a:rPr lang="nl-NL" sz="4000" b="1" dirty="0" smtClean="0">
                <a:solidFill>
                  <a:schemeClr val="bg1"/>
                </a:solidFill>
              </a:rPr>
              <a:t>Gedrag van dieren</a:t>
            </a:r>
            <a:endParaRPr lang="nl-NL" sz="4000" b="1" dirty="0">
              <a:solidFill>
                <a:schemeClr val="bg1"/>
              </a:solidFill>
            </a:endParaRPr>
          </a:p>
        </p:txBody>
      </p:sp>
      <p:sp>
        <p:nvSpPr>
          <p:cNvPr id="8" name="TextBox 7"/>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nl-NL" dirty="0" smtClean="0"/>
              <a:t>Stelling</a:t>
            </a:r>
            <a:endParaRPr lang="nl-NL" dirty="0"/>
          </a:p>
        </p:txBody>
      </p:sp>
      <p:sp>
        <p:nvSpPr>
          <p:cNvPr id="9" name="TextBox 8"/>
          <p:cNvSpPr txBox="1"/>
          <p:nvPr/>
        </p:nvSpPr>
        <p:spPr>
          <a:xfrm>
            <a:off x="323528" y="2636912"/>
            <a:ext cx="7776864" cy="646331"/>
          </a:xfrm>
          <a:prstGeom prst="rect">
            <a:avLst/>
          </a:prstGeom>
          <a:noFill/>
        </p:spPr>
        <p:txBody>
          <a:bodyPr wrap="square" rtlCol="0">
            <a:spAutoFit/>
          </a:bodyPr>
          <a:lstStyle/>
          <a:p>
            <a:r>
              <a:rPr lang="nl-NL" dirty="0" smtClean="0"/>
              <a:t>“Hoe primitiever (minder ontwikkelt) de diersoort is, hoe meer instinctief gedrag het dier heeft”.</a:t>
            </a:r>
          </a:p>
        </p:txBody>
      </p:sp>
      <p:sp>
        <p:nvSpPr>
          <p:cNvPr id="10" name="TextBox 9"/>
          <p:cNvSpPr txBox="1"/>
          <p:nvPr/>
        </p:nvSpPr>
        <p:spPr>
          <a:xfrm>
            <a:off x="971600" y="3717032"/>
            <a:ext cx="1296144" cy="400110"/>
          </a:xfrm>
          <a:prstGeom prst="rect">
            <a:avLst/>
          </a:prstGeom>
          <a:noFill/>
        </p:spPr>
        <p:txBody>
          <a:bodyPr wrap="square" rtlCol="0">
            <a:spAutoFit/>
          </a:bodyPr>
          <a:lstStyle/>
          <a:p>
            <a:r>
              <a:rPr lang="nl-NL" sz="2000" b="1" dirty="0" smtClean="0"/>
              <a:t>Tip:</a:t>
            </a:r>
            <a:endParaRPr lang="nl-NL" sz="2000" b="1" dirty="0"/>
          </a:p>
        </p:txBody>
      </p:sp>
      <p:pic>
        <p:nvPicPr>
          <p:cNvPr id="1026" name="Picture 2" descr="http://www.columbusmagazine.nl/images/user_images3/df497/df497.jpg"/>
          <p:cNvPicPr>
            <a:picLocks noChangeAspect="1" noChangeArrowheads="1"/>
          </p:cNvPicPr>
          <p:nvPr/>
        </p:nvPicPr>
        <p:blipFill>
          <a:blip r:embed="rId4" cstate="print"/>
          <a:srcRect/>
          <a:stretch>
            <a:fillRect/>
          </a:stretch>
        </p:blipFill>
        <p:spPr bwMode="auto">
          <a:xfrm>
            <a:off x="467544" y="4365104"/>
            <a:ext cx="3489999" cy="2323240"/>
          </a:xfrm>
          <a:prstGeom prst="rect">
            <a:avLst/>
          </a:prstGeom>
          <a:noFill/>
        </p:spPr>
      </p:pic>
      <p:sp>
        <p:nvSpPr>
          <p:cNvPr id="11" name="TextBox 10"/>
          <p:cNvSpPr txBox="1"/>
          <p:nvPr/>
        </p:nvSpPr>
        <p:spPr>
          <a:xfrm>
            <a:off x="4355976" y="5229200"/>
            <a:ext cx="504056" cy="369332"/>
          </a:xfrm>
          <a:prstGeom prst="rect">
            <a:avLst/>
          </a:prstGeom>
          <a:noFill/>
        </p:spPr>
        <p:txBody>
          <a:bodyPr wrap="square" rtlCol="0">
            <a:spAutoFit/>
          </a:bodyPr>
          <a:lstStyle/>
          <a:p>
            <a:r>
              <a:rPr lang="nl-NL" b="1" dirty="0" smtClean="0"/>
              <a:t>VS</a:t>
            </a:r>
            <a:endParaRPr lang="nl-NL" b="1" dirty="0"/>
          </a:p>
        </p:txBody>
      </p:sp>
      <p:pic>
        <p:nvPicPr>
          <p:cNvPr id="1028" name="Picture 4" descr="http://94.100.118.35/906150001-906200000/906193201-906193300/906193297_6_JImh.jpeg"/>
          <p:cNvPicPr>
            <a:picLocks noChangeAspect="1" noChangeArrowheads="1"/>
          </p:cNvPicPr>
          <p:nvPr/>
        </p:nvPicPr>
        <p:blipFill>
          <a:blip r:embed="rId5" cstate="print"/>
          <a:srcRect/>
          <a:stretch>
            <a:fillRect/>
          </a:stretch>
        </p:blipFill>
        <p:spPr bwMode="auto">
          <a:xfrm>
            <a:off x="5148064" y="4293096"/>
            <a:ext cx="3528392" cy="234890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786</Words>
  <Application>Microsoft Office PowerPoint</Application>
  <PresentationFormat>On-screen Show (4:3)</PresentationFormat>
  <Paragraphs>91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Dieren, gedrag en leefomgeving</vt:lpstr>
      <vt:lpstr>Waar denken jullie aan bij de uitspraak:  “dat is de aard van het beestje”?</vt:lpstr>
      <vt:lpstr>Wat is volgens jullie de basis van alle dierverzorging?</vt:lpstr>
      <vt:lpstr>Vinden jullie het belangrijk om de leefomgeving van een dier in gevangenschap zoveel mogelijk te laten lijken op de natuurlijke leefomgeving van een dier?</vt:lpstr>
      <vt:lpstr>Wat is gedrag?</vt:lpstr>
      <vt:lpstr>Gedragsleer wordt ook wel ethologie genoemd en is de leer die zich bezighoudt met het gedrag van dieren of mensen.</vt:lpstr>
      <vt:lpstr>Een dier vertoont bepaald gedrag nadat het daartoe geprikkeld is. Dat kan bewust, maar ook onbewust zijn.</vt:lpstr>
      <vt:lpstr>Gedrag kun je grofweg uitsplitsen in:</vt:lpstr>
      <vt:lpstr>Wat wordt er bedoeld met de volgende stelling:</vt:lpstr>
      <vt:lpstr>Aangeboren of instinctief gedrag:</vt:lpstr>
      <vt:lpstr>Aangeleerd of ervaringsgedrag:</vt:lpstr>
      <vt:lpstr>Trial and error (vrij vertaald: vallen en opstaan!)</vt:lpstr>
      <vt:lpstr>Geschoold of getraind gedrag:</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Dieren, gedrag en leefomgeving</dc:title>
  <dc:creator>Smeets</dc:creator>
  <cp:lastModifiedBy>Smeets</cp:lastModifiedBy>
  <cp:revision>18</cp:revision>
  <dcterms:created xsi:type="dcterms:W3CDTF">2011-09-02T09:34:18Z</dcterms:created>
  <dcterms:modified xsi:type="dcterms:W3CDTF">2011-09-02T12:08:10Z</dcterms:modified>
</cp:coreProperties>
</file>